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9"/>
  </p:notesMasterIdLst>
  <p:handoutMasterIdLst>
    <p:handoutMasterId r:id="rId10"/>
  </p:handoutMasterIdLst>
  <p:sldIdLst>
    <p:sldId id="257" r:id="rId2"/>
    <p:sldId id="331" r:id="rId3"/>
    <p:sldId id="361" r:id="rId4"/>
    <p:sldId id="354" r:id="rId5"/>
    <p:sldId id="356" r:id="rId6"/>
    <p:sldId id="357" r:id="rId7"/>
    <p:sldId id="3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8"/>
    <p:restoredTop sz="82551" autoAdjust="0"/>
  </p:normalViewPr>
  <p:slideViewPr>
    <p:cSldViewPr>
      <p:cViewPr varScale="1">
        <p:scale>
          <a:sx n="104" d="100"/>
          <a:sy n="104" d="100"/>
        </p:scale>
        <p:origin x="65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23B7F-B0A4-4548-866A-1C343862BBF1}" type="datetimeFigureOut">
              <a:rPr lang="en-US" smtClean="0"/>
              <a:t>12/11/2025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964F3-E214-8E4B-93FF-06A10929F1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3149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6FCE3-F006-44F4-AB45-D076B47EC6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37ACF-13F2-4BF6-A813-C1A8C6880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5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22ED-6D22-4C8E-86C7-411CA34E56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7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1"/>
            <a:ext cx="10363200" cy="1470025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10363200" cy="19050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914400"/>
            <a:ext cx="10972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" y="914400"/>
            <a:ext cx="6197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1601"/>
            <a:ext cx="11074400" cy="136207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95601"/>
            <a:ext cx="11074400" cy="1500187"/>
          </a:xfrm>
        </p:spPr>
        <p:txBody>
          <a:bodyPr anchor="t">
            <a:normAutofit/>
          </a:bodyPr>
          <a:lstStyle>
            <a:lvl1pPr marL="276225" indent="-184150">
              <a:buFont typeface="Wingdings" charset="2"/>
              <a:buChar char="§"/>
              <a:tabLst/>
              <a:defRPr lang="en-US" sz="2000" b="0" i="0" kern="1200" dirty="0" smtClean="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22400" y="6248400"/>
            <a:ext cx="304800" cy="628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56015-5295-4B6E-81DA-756E99EA642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22400" y="6248400"/>
            <a:ext cx="304800" cy="628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4111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" y="762000"/>
            <a:ext cx="10972800" cy="5867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4013" algn="l"/>
                <a:tab pos="708025" algn="l"/>
                <a:tab pos="1063625" algn="l"/>
                <a:tab pos="1463675" algn="l"/>
                <a:tab pos="1817688" algn="l"/>
                <a:tab pos="2173288" algn="l"/>
                <a:tab pos="2527300" algn="l"/>
              </a:tabLst>
              <a:defRPr sz="1800">
                <a:latin typeface="Consolas"/>
                <a:cs typeface="Consola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4013" algn="l"/>
                <a:tab pos="708025" algn="l"/>
                <a:tab pos="1063625" algn="l"/>
                <a:tab pos="1463675" algn="l"/>
                <a:tab pos="1817688" algn="l"/>
                <a:tab pos="2173288" algn="l"/>
                <a:tab pos="2527300" algn="l"/>
              </a:tabLst>
              <a:defRPr sz="1700">
                <a:latin typeface="Consolas"/>
                <a:cs typeface="Consolas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>
                <a:tab pos="354013" algn="l"/>
                <a:tab pos="708025" algn="l"/>
                <a:tab pos="1063625" algn="l"/>
                <a:tab pos="1463675" algn="l"/>
                <a:tab pos="1817688" algn="l"/>
                <a:tab pos="2173288" algn="l"/>
                <a:tab pos="2527300" algn="l"/>
              </a:tabLst>
              <a:defRPr sz="1600">
                <a:latin typeface="Consolas"/>
                <a:cs typeface="Consolas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4013" algn="l"/>
                <a:tab pos="708025" algn="l"/>
                <a:tab pos="1063625" algn="l"/>
                <a:tab pos="1463675" algn="l"/>
                <a:tab pos="1817688" algn="l"/>
                <a:tab pos="2173288" algn="l"/>
                <a:tab pos="2527300" algn="l"/>
              </a:tabLst>
              <a:defRPr sz="1800">
                <a:latin typeface="Consolas"/>
                <a:cs typeface="Consolas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4013" algn="l"/>
                <a:tab pos="708025" algn="l"/>
                <a:tab pos="1063625" algn="l"/>
                <a:tab pos="1463675" algn="l"/>
                <a:tab pos="1817688" algn="l"/>
                <a:tab pos="2173288" algn="l"/>
                <a:tab pos="2527300" algn="l"/>
              </a:tabLst>
              <a:defRPr sz="18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576" y="5486400"/>
            <a:ext cx="10972800" cy="71438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266700" indent="-133350">
              <a:tabLst/>
              <a:defRPr sz="16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9600" y="5486400"/>
            <a:ext cx="10972800" cy="714380"/>
          </a:xfrm>
        </p:spPr>
        <p:txBody>
          <a:bodyPr/>
          <a:lstStyle>
            <a:lvl1pPr marL="0" indent="0">
              <a:buNone/>
              <a:defRPr sz="16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266700" indent="-133350">
              <a:tabLst/>
              <a:defRPr sz="16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0972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340476"/>
            <a:ext cx="60960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cs typeface="Open Sans"/>
              </a:defRPr>
            </a:lvl1pPr>
          </a:lstStyle>
          <a:p>
            <a:fld id="{3F328F3C-B2F0-4A85-ABDD-244BA071F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200" b="1" i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182563" indent="-182563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SzPct val="80000"/>
        <a:buFont typeface="Wingdings" charset="2"/>
        <a:buChar char="§"/>
        <a:defRPr sz="2000" b="0" i="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355600" indent="-173038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SzPct val="80000"/>
        <a:buFont typeface="Lucida Grande"/>
        <a:buChar char="-"/>
        <a:defRPr sz="2000" b="0" i="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365125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itchFamily="34" charset="0"/>
        <a:buNone/>
        <a:tabLst/>
        <a:defRPr sz="2000" b="0" i="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itchFamily="34" charset="0"/>
        <a:buChar char="–"/>
        <a:defRPr sz="1800" b="0" i="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itchFamily="34" charset="0"/>
        <a:buChar char="»"/>
        <a:defRPr sz="1800" b="0" i="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10896600" cy="708025"/>
          </a:xfrm>
        </p:spPr>
        <p:txBody>
          <a:bodyPr>
            <a:normAutofit/>
          </a:bodyPr>
          <a:lstStyle/>
          <a:p>
            <a:r>
              <a:rPr lang="en-US" dirty="0"/>
              <a:t>Insurance Premium Predictor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85800" y="4267200"/>
            <a:ext cx="3200400" cy="1676400"/>
          </a:xfrm>
        </p:spPr>
        <p:txBody>
          <a:bodyPr>
            <a:normAutofit/>
          </a:bodyPr>
          <a:lstStyle/>
          <a:p>
            <a:r>
              <a:rPr lang="en-CA" dirty="0"/>
              <a:t>Spandan Dey</a:t>
            </a:r>
          </a:p>
          <a:p>
            <a:r>
              <a:rPr lang="en-CA" dirty="0"/>
              <a:t>Karthik Chandran </a:t>
            </a:r>
          </a:p>
          <a:p>
            <a:r>
              <a:rPr lang="en-CA" dirty="0"/>
              <a:t>Ilakiya Yuvarani Paulraj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D11F-04C6-4D6B-A7F8-D1C08A72BA9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914399"/>
            <a:ext cx="10972800" cy="518159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project builds a modular Python package that predicts insurance premiums across three major domains — 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Insurance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Insurance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Health Insurance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domain is structured as a subpackage containing specialized modules for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processing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engineering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learning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machine-learning-based premium prediction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Subpackage in the package represent each domain of the insurance premium predictor.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project is deployed as a user interface using </a:t>
            </a:r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streamlit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CA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end goal is to help individuals understand what their realistic premium amount is and if they are getting a good deal or not.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F73256-4EB1-C6AE-391B-A73CCDD52C97}"/>
              </a:ext>
            </a:extLst>
          </p:cNvPr>
          <p:cNvCxnSpPr>
            <a:cxnSpLocks/>
          </p:cNvCxnSpPr>
          <p:nvPr/>
        </p:nvCxnSpPr>
        <p:spPr>
          <a:xfrm>
            <a:off x="0" y="762000"/>
            <a:ext cx="130302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03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EE26E-A4B1-198C-A649-7B1B4F9F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3C39-BFB3-2444-3A38-E6FB7F47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Subpackages and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8BE807-2184-FC16-C32D-D5F90CB8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683AD-E326-6959-7538-2605AA1B9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14399"/>
            <a:ext cx="10972800" cy="51815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Subpackage 1</a:t>
            </a:r>
            <a:r>
              <a:rPr lang="en-CA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Car Insurance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Preprocessing.py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Training.py</a:t>
            </a:r>
          </a:p>
          <a:p>
            <a:pPr marL="0" indent="0" algn="just">
              <a:buNone/>
            </a:pPr>
            <a:r>
              <a:rPr lang="en-CA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Subpackage 2 – Home Insurance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Risk_Factor.py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Premium_Calculation.py</a:t>
            </a:r>
          </a:p>
          <a:p>
            <a:pPr marL="0" indent="0" algn="just">
              <a:buNone/>
            </a:pPr>
            <a:r>
              <a:rPr lang="en-CA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Subpackage 3 – Health Insurance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Preprocessing.py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Training.py</a:t>
            </a:r>
          </a:p>
          <a:p>
            <a:pPr algn="just"/>
            <a:r>
              <a:rPr lang="en-CA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Result.py</a:t>
            </a:r>
          </a:p>
          <a:p>
            <a:pPr marL="0" indent="0" algn="just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E501E9-49B8-03C4-5F90-9F884DE1059B}"/>
              </a:ext>
            </a:extLst>
          </p:cNvPr>
          <p:cNvCxnSpPr>
            <a:cxnSpLocks/>
          </p:cNvCxnSpPr>
          <p:nvPr/>
        </p:nvCxnSpPr>
        <p:spPr>
          <a:xfrm>
            <a:off x="0" y="762000"/>
            <a:ext cx="130302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21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74741-D0E6-53FB-5698-B618AB65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6A37-E4FC-1CD4-17E1-ECCFB9AE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4343400" cy="533400"/>
          </a:xfrm>
        </p:spPr>
        <p:txBody>
          <a:bodyPr>
            <a:normAutofit/>
          </a:bodyPr>
          <a:lstStyle/>
          <a:p>
            <a:r>
              <a:rPr lang="en-CA" sz="2400" dirty="0"/>
              <a:t>Car Insurance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ECB4C-9C22-72AE-1C4F-04F3A1A5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E3553-D8A0-4430-45AE-A93890E5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14399"/>
            <a:ext cx="10972800" cy="525779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factors considered for the Car Insurance Subpackage are as follows –</a:t>
            </a:r>
            <a:endParaRPr lang="en-US" b="1" dirty="0"/>
          </a:p>
          <a:p>
            <a:pPr marL="457200" indent="-457200">
              <a:buAutoNum type="alphaLcParenR"/>
            </a:pPr>
            <a:r>
              <a:rPr lang="en-US" b="1" dirty="0"/>
              <a:t>Age Factor:</a:t>
            </a:r>
            <a:r>
              <a:rPr lang="en-US" dirty="0"/>
              <a:t> Computes risk based on driver age categories.</a:t>
            </a:r>
          </a:p>
          <a:p>
            <a:pPr marL="457200" indent="-457200">
              <a:buAutoNum type="alphaLcParenR"/>
            </a:pPr>
            <a:r>
              <a:rPr lang="en-US" b="1" dirty="0"/>
              <a:t>Experience Factor: </a:t>
            </a:r>
            <a:r>
              <a:rPr lang="en-US" dirty="0"/>
              <a:t>Assesses risk reduction from more years of driving</a:t>
            </a:r>
          </a:p>
          <a:p>
            <a:pPr marL="457200" indent="-457200">
              <a:buAutoNum type="alphaLcParenR"/>
            </a:pPr>
            <a:r>
              <a:rPr lang="en-US" b="1" dirty="0"/>
              <a:t>Accident Factor: </a:t>
            </a:r>
            <a:r>
              <a:rPr lang="en-US" dirty="0"/>
              <a:t>Increases risk for drivers with past accidents.</a:t>
            </a:r>
          </a:p>
          <a:p>
            <a:pPr marL="457200" indent="-457200">
              <a:buAutoNum type="alphaLcParenR"/>
            </a:pPr>
            <a:r>
              <a:rPr lang="en-US" b="1" dirty="0"/>
              <a:t>Mileage Factor:</a:t>
            </a:r>
            <a:r>
              <a:rPr lang="en-US" dirty="0"/>
              <a:t> Evaluates how annual mileage affects risk factors. </a:t>
            </a:r>
          </a:p>
          <a:p>
            <a:pPr marL="457200" indent="-457200">
              <a:buAutoNum type="alphaLcParenR"/>
            </a:pPr>
            <a:r>
              <a:rPr lang="en-US" b="1" dirty="0"/>
              <a:t>Car Age Factor:</a:t>
            </a:r>
            <a:r>
              <a:rPr lang="en-US" dirty="0"/>
              <a:t> Determines risk based on how old the vehicle is.</a:t>
            </a:r>
          </a:p>
          <a:p>
            <a:pPr marL="457200" indent="-457200">
              <a:buAutoNum type="alphaLcParenR"/>
            </a:pPr>
            <a:r>
              <a:rPr lang="en-US" b="1" dirty="0"/>
              <a:t>Combined Factor:</a:t>
            </a:r>
            <a:r>
              <a:rPr lang="en-US" dirty="0"/>
              <a:t> Produces a single overall risk score.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D003AC-3563-AC25-67F4-44B14BE4259B}"/>
              </a:ext>
            </a:extLst>
          </p:cNvPr>
          <p:cNvCxnSpPr>
            <a:cxnSpLocks/>
          </p:cNvCxnSpPr>
          <p:nvPr/>
        </p:nvCxnSpPr>
        <p:spPr>
          <a:xfrm>
            <a:off x="0" y="762000"/>
            <a:ext cx="130302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39206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D436D-55E1-BEC4-931E-3420B781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CBA8F-C7AC-BB45-1EFC-8DE52E1E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/>
              <a:t>Health </a:t>
            </a:r>
            <a:r>
              <a:rPr lang="en-CA" sz="2400" dirty="0"/>
              <a:t>Insurance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F06D4-4DA4-EC0F-2CF0-7EC82C83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03DCA-C0D7-8DCD-CB1B-C6F9824E2A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14399"/>
            <a:ext cx="10972800" cy="542607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factors considered for the Health Insurance Subpackage are as follows –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Sex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BMI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Dependents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Smoking</a:t>
            </a:r>
            <a:endParaRPr lang="en-US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4EE93C-4DDE-5941-B466-EC09704A5A26}"/>
              </a:ext>
            </a:extLst>
          </p:cNvPr>
          <p:cNvCxnSpPr>
            <a:cxnSpLocks/>
          </p:cNvCxnSpPr>
          <p:nvPr/>
        </p:nvCxnSpPr>
        <p:spPr>
          <a:xfrm>
            <a:off x="0" y="762000"/>
            <a:ext cx="130302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3570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45240-2290-C640-C84E-95C3BCE1D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F398-067B-DC66-2C5E-AE73BBEB4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Home Insurance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3C033-A026-8C66-8872-ACEEE0AF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2AF6-9B88-DC13-AAF7-CF182D8F92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914400"/>
            <a:ext cx="10972800" cy="52578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factors considered for the Home Insurance Subpackage are as follows –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Employment Status of Owner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Accidental Damages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Sex of Owner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of Bedrooms</a:t>
            </a:r>
          </a:p>
          <a:p>
            <a:pPr algn="just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Year</a:t>
            </a: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5FA5A9-28AF-0CB2-E97A-5DFE5515433E}"/>
              </a:ext>
            </a:extLst>
          </p:cNvPr>
          <p:cNvCxnSpPr>
            <a:cxnSpLocks/>
          </p:cNvCxnSpPr>
          <p:nvPr/>
        </p:nvCxnSpPr>
        <p:spPr>
          <a:xfrm>
            <a:off x="0" y="762000"/>
            <a:ext cx="130302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47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70B91-2FAF-C880-7001-6C0DBD59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28F3C-B2F0-4A85-ABDD-244BA071FC36}" type="slidenum">
              <a:rPr lang="en-US" smtClean="0"/>
              <a:t>7</a:t>
            </a:fld>
            <a:endParaRPr lang="en-US"/>
          </a:p>
        </p:txBody>
      </p:sp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56816EE-B053-72D0-6643-5FB677735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768" y="527050"/>
            <a:ext cx="9288463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ectures (2017)">
  <a:themeElements>
    <a:clrScheme name="Lecture Not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9FE13C"/>
      </a:accent2>
      <a:accent3>
        <a:srgbClr val="8AAFF6"/>
      </a:accent3>
      <a:accent4>
        <a:srgbClr val="808080"/>
      </a:accent4>
      <a:accent5>
        <a:srgbClr val="5F5F5F"/>
      </a:accent5>
      <a:accent6>
        <a:srgbClr val="4D4D4D"/>
      </a:accent6>
      <a:hlink>
        <a:srgbClr val="1959EA"/>
      </a:hlink>
      <a:folHlink>
        <a:srgbClr val="1959E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 smtClean="0">
            <a:solidFill>
              <a:schemeClr val="tx1"/>
            </a:solidFill>
            <a:latin typeface="Open Sans"/>
            <a:cs typeface="Open San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Open Sans"/>
            <a:cs typeface="Open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ctures (2017)" id="{90AEFD72-50AF-5647-AE9F-27F2F3987D62}" vid="{82D295A2-8F4C-644D-9E4E-DA2627FFC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 (2017)</Template>
  <TotalTime>8137</TotalTime>
  <Words>289</Words>
  <Application>Microsoft Office PowerPoint</Application>
  <PresentationFormat>Widescreen</PresentationFormat>
  <Paragraphs>56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Consolas</vt:lpstr>
      <vt:lpstr>Lucida Grande</vt:lpstr>
      <vt:lpstr>Open Sans</vt:lpstr>
      <vt:lpstr>Wingdings</vt:lpstr>
      <vt:lpstr>Lectures (2017)</vt:lpstr>
      <vt:lpstr>Insurance Premium Predictor</vt:lpstr>
      <vt:lpstr>Introduction</vt:lpstr>
      <vt:lpstr>Subpackages and Modules</vt:lpstr>
      <vt:lpstr>Car Insurance</vt:lpstr>
      <vt:lpstr>Health Insurance</vt:lpstr>
      <vt:lpstr>Home Insurance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dc:creator>mkhasan</dc:creator>
  <cp:lastModifiedBy>ka984069@student.ubc.ca</cp:lastModifiedBy>
  <cp:revision>19</cp:revision>
  <cp:lastPrinted>2018-04-02T13:23:11Z</cp:lastPrinted>
  <dcterms:created xsi:type="dcterms:W3CDTF">2013-03-27T01:26:40Z</dcterms:created>
  <dcterms:modified xsi:type="dcterms:W3CDTF">2025-12-11T19:53:53Z</dcterms:modified>
</cp:coreProperties>
</file>